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8" r:id="rId4"/>
  </p:sldMasterIdLst>
  <p:notesMasterIdLst>
    <p:notesMasterId r:id="rId18"/>
  </p:notesMasterIdLst>
  <p:handoutMasterIdLst>
    <p:handoutMasterId r:id="rId19"/>
  </p:handoutMasterIdLst>
  <p:sldIdLst>
    <p:sldId id="350" r:id="rId5"/>
    <p:sldId id="353" r:id="rId6"/>
    <p:sldId id="371" r:id="rId7"/>
    <p:sldId id="373" r:id="rId8"/>
    <p:sldId id="372" r:id="rId9"/>
    <p:sldId id="365" r:id="rId10"/>
    <p:sldId id="366" r:id="rId11"/>
    <p:sldId id="367" r:id="rId12"/>
    <p:sldId id="368" r:id="rId13"/>
    <p:sldId id="369" r:id="rId14"/>
    <p:sldId id="352" r:id="rId15"/>
    <p:sldId id="374" r:id="rId16"/>
    <p:sldId id="375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2DB2"/>
    <a:srgbClr val="689192"/>
    <a:srgbClr val="005DA2"/>
    <a:srgbClr val="7FA2A3"/>
    <a:srgbClr val="7F7F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76" autoAdjust="0"/>
    <p:restoredTop sz="95226" autoAdjust="0"/>
  </p:normalViewPr>
  <p:slideViewPr>
    <p:cSldViewPr snapToGrid="0">
      <p:cViewPr varScale="1">
        <p:scale>
          <a:sx n="125" d="100"/>
          <a:sy n="125" d="100"/>
        </p:scale>
        <p:origin x="4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5B66E5-15AA-4745-8A67-3CE257BEE3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844A45-21B3-834A-A491-E4E4B9DC11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039FDB-18A0-074D-8BA3-A4C3DE896A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E6D13E5-4CEC-3A4A-8E5D-AFCEE7512EEC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6/23/2021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Institute for Higher Education</a:t>
            </a:r>
            <a:r>
              <a:rPr lang="en-US" baseline="0" dirty="0" smtClean="0"/>
              <a:t> Policy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975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ValID in error reports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525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Folder 3, 4, 5 and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424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DEF3328-825B-3946-8472-DB93D6A32867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4E4E09DF-AF21-0E4A-9838-14DFBFFED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53F54AE-9BC1-3A45-A129-4028EADE4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54F6D22-4944-974A-999E-F9E22F159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4023" y="2300984"/>
            <a:ext cx="4827178" cy="40421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3A0EE708-F36B-444B-9A8B-D48D69535E4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362700" y="2300984"/>
            <a:ext cx="4764829" cy="40421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023" y="2799146"/>
            <a:ext cx="4827178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8" name="Content Placeholder 3">
            <a:extLst>
              <a:ext uri="{FF2B5EF4-FFF2-40B4-BE49-F238E27FC236}">
                <a16:creationId xmlns:a16="http://schemas.microsoft.com/office/drawing/2014/main" id="{E40D4044-0F7B-0647-BAB5-16B23EBD9EC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362700" y="2799146"/>
            <a:ext cx="4756241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D51C063-0222-064B-8A2E-485FE9EAC10D}"/>
              </a:ext>
            </a:extLst>
          </p:cNvPr>
          <p:cNvCxnSpPr>
            <a:cxnSpLocks/>
          </p:cNvCxnSpPr>
          <p:nvPr userDrawn="1"/>
        </p:nvCxnSpPr>
        <p:spPr>
          <a:xfrm>
            <a:off x="63627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14D182-A7DD-4F7B-B207-262854316ED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June 23, 2021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B29252-5D0B-4B9D-9FBD-8EC0929FE0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B4FEF6-E217-4110-BBF5-C4B77ADC845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0425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868B08E5-2F7C-7749-8BDF-386EAF974BB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F3E300C0-0B72-9048-9E16-2166E1A88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E4AA520D-9D51-3A42-B9B1-DF72169BC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D5F2735E-137C-DB47-AEF0-EFC871A32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0" y="2799146"/>
            <a:ext cx="3036477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057DFE0A-61D9-1B48-8196-EA94D04685DD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569372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C946754A-F105-644E-99A4-DC80B994424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69372" y="2799146"/>
            <a:ext cx="3050628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68648FC-FC9A-5645-8F0C-390FFFAE180D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187017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BBB849DC-B114-D145-9879-4FE0688BF5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7017" y="2799146"/>
            <a:ext cx="3036477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F0C4CE5-5F02-B143-8FD1-1B235D270DAC}"/>
              </a:ext>
            </a:extLst>
          </p:cNvPr>
          <p:cNvCxnSpPr>
            <a:cxnSpLocks/>
          </p:cNvCxnSpPr>
          <p:nvPr userDrawn="1"/>
        </p:nvCxnSpPr>
        <p:spPr>
          <a:xfrm>
            <a:off x="4569372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89A8C14-DB28-F34E-8098-168D4C75AF23}"/>
              </a:ext>
            </a:extLst>
          </p:cNvPr>
          <p:cNvCxnSpPr>
            <a:cxnSpLocks/>
          </p:cNvCxnSpPr>
          <p:nvPr userDrawn="1"/>
        </p:nvCxnSpPr>
        <p:spPr>
          <a:xfrm>
            <a:off x="8187017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FA07F3-F8E4-4505-85EC-22734AC6879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June 23, 2021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165D22-FEF5-4F30-8822-5D2378806A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0F86B-3DA3-4708-AAF5-387BA115C41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7948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52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4800" userDrawn="1">
          <p15:clr>
            <a:srgbClr val="FBAE40"/>
          </p15:clr>
        </p15:guide>
        <p15:guide id="11" pos="2880" userDrawn="1">
          <p15:clr>
            <a:srgbClr val="FBAE40"/>
          </p15:clr>
        </p15:guide>
        <p15:guide id="12" orient="horz" pos="175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8C895-11B9-EA40-B0F8-0F4FE9881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500" y="2656904"/>
            <a:ext cx="4838700" cy="57431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47A1EE0-4011-3749-B01C-FC489EEDF880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17EED68A-6660-2643-BBFB-B6AB92A7C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BECF9FB8-F6C7-C54D-99F4-11FDF26D7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6C7C62D-7D3B-934C-AFF9-0F10E727B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85D552-3AFC-4D21-A944-9D41E128A9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2286000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BE8C2EDB-9C70-49A2-865C-E5CD77D3E7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3655" y="3841846"/>
            <a:ext cx="4838700" cy="636754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EE50320A-D017-45C6-9986-94BC43911E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3655" y="3470942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673EB498-F5D2-4E15-990A-2AFA4A377C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52500" y="5017901"/>
            <a:ext cx="4838700" cy="908340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1F528150-326B-4BB3-AC38-7FC805DB6B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500" y="4646997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20EBEFF7-AECA-409B-9ACC-A63A168283B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99647" y="2656904"/>
            <a:ext cx="4838700" cy="57431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29E4D063-8666-4D7A-B8C8-2B9383F798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99647" y="2286000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717B7CD-A4F9-444E-82B9-8914CB5748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99647" y="3841846"/>
            <a:ext cx="4838700" cy="908340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2CF285B7-A950-4326-A4D5-F5D542D2D65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99647" y="3470942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45E38A-5516-4C3E-88FC-0DCBD876054B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June 23, 2021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25273-038D-4F51-A093-83D80104F21A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 dirty="0"/>
              <a:t>Annual Review</a:t>
            </a:r>
            <a:endParaRPr lang="en-US" b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24E14-E0E0-44FA-A4AA-FA63A858730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013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9">
            <a:extLst>
              <a:ext uri="{FF2B5EF4-FFF2-40B4-BE49-F238E27FC236}">
                <a16:creationId xmlns:a16="http://schemas.microsoft.com/office/drawing/2014/main" id="{BB778BC5-5409-574B-96E2-B45CDD940D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96100" y="5102063"/>
            <a:ext cx="4914900" cy="588795"/>
          </a:xfrm>
        </p:spPr>
        <p:txBody>
          <a:bodyPr lIns="0" tIns="0" rIns="0" bIns="0" anchor="b">
            <a:noAutofit/>
          </a:bodyPr>
          <a:lstStyle>
            <a:lvl1pPr marL="0" indent="0">
              <a:buNone/>
              <a:defRPr sz="16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32916F3A-28FA-9A4B-A780-0D687D932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7623" y="3591098"/>
            <a:ext cx="4903377" cy="105779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E29321F6-59C5-6E4C-A846-6AD00848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7623" y="2173658"/>
            <a:ext cx="49033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B5C3BF3-A164-DD48-BD02-4587489DA105}"/>
              </a:ext>
            </a:extLst>
          </p:cNvPr>
          <p:cNvCxnSpPr>
            <a:cxnSpLocks/>
          </p:cNvCxnSpPr>
          <p:nvPr userDrawn="1"/>
        </p:nvCxnSpPr>
        <p:spPr>
          <a:xfrm>
            <a:off x="6896100" y="3233703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8C225AD-C009-894E-8AFA-C94EAA065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FEF81ED-50DF-3946-87D9-407C13C3CE9F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B6857A0-601C-9C40-ADB4-7927C7A4E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31562ACC-ECB3-4841-A52C-00DAFF438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77C317B8-91B4-7040-AB8C-CE822CA28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991307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F0FD074-81E2-0D4E-8446-C5B415B238A0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4655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 Placeholder 29">
            <a:extLst>
              <a:ext uri="{FF2B5EF4-FFF2-40B4-BE49-F238E27FC236}">
                <a16:creationId xmlns:a16="http://schemas.microsoft.com/office/drawing/2014/main" id="{58AAB058-5FFC-9E4E-AD2E-FB1B4EE510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0" y="2818296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Text Placeholder 29">
            <a:extLst>
              <a:ext uri="{FF2B5EF4-FFF2-40B4-BE49-F238E27FC236}">
                <a16:creationId xmlns:a16="http://schemas.microsoft.com/office/drawing/2014/main" id="{18ABDA74-C3EC-274D-BE87-AC5B825A2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2209800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3DDE02E-BC75-2645-8725-CA2CFD327A3C}"/>
              </a:ext>
            </a:extLst>
          </p:cNvPr>
          <p:cNvCxnSpPr>
            <a:cxnSpLocks/>
          </p:cNvCxnSpPr>
          <p:nvPr userDrawn="1"/>
        </p:nvCxnSpPr>
        <p:spPr>
          <a:xfrm>
            <a:off x="3663043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 Placeholder 29">
            <a:extLst>
              <a:ext uri="{FF2B5EF4-FFF2-40B4-BE49-F238E27FC236}">
                <a16:creationId xmlns:a16="http://schemas.microsoft.com/office/drawing/2014/main" id="{3ABA9FD1-9B74-F14F-81EF-7B3407196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2818296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0E9E9D03-0186-5B4C-A73F-95ADCD08A4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63042" y="2209800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01EE6FD-FABB-AD48-92DA-19805B502918}"/>
              </a:ext>
            </a:extLst>
          </p:cNvPr>
          <p:cNvCxnSpPr>
            <a:cxnSpLocks/>
          </p:cNvCxnSpPr>
          <p:nvPr userDrawn="1"/>
        </p:nvCxnSpPr>
        <p:spPr>
          <a:xfrm>
            <a:off x="952500" y="4248119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 Placeholder 29">
            <a:extLst>
              <a:ext uri="{FF2B5EF4-FFF2-40B4-BE49-F238E27FC236}">
                <a16:creationId xmlns:a16="http://schemas.microsoft.com/office/drawing/2014/main" id="{F953BCFF-5CB8-784F-ACC1-A14670E621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2500" y="513129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29">
            <a:extLst>
              <a:ext uri="{FF2B5EF4-FFF2-40B4-BE49-F238E27FC236}">
                <a16:creationId xmlns:a16="http://schemas.microsoft.com/office/drawing/2014/main" id="{97DCC038-CDD3-1D48-B8BA-2617616935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4522803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3BB36CC-7349-334D-A028-58D01025E726}"/>
              </a:ext>
            </a:extLst>
          </p:cNvPr>
          <p:cNvCxnSpPr>
            <a:cxnSpLocks/>
          </p:cNvCxnSpPr>
          <p:nvPr userDrawn="1"/>
        </p:nvCxnSpPr>
        <p:spPr>
          <a:xfrm>
            <a:off x="3663043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 Placeholder 29">
            <a:extLst>
              <a:ext uri="{FF2B5EF4-FFF2-40B4-BE49-F238E27FC236}">
                <a16:creationId xmlns:a16="http://schemas.microsoft.com/office/drawing/2014/main" id="{C20DFC6E-CE65-E94B-921D-38F386E173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663042" y="513129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29">
            <a:extLst>
              <a:ext uri="{FF2B5EF4-FFF2-40B4-BE49-F238E27FC236}">
                <a16:creationId xmlns:a16="http://schemas.microsoft.com/office/drawing/2014/main" id="{773FBF72-A3D8-2F4E-BAD2-2755F0BE4A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63042" y="4522803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402C0D4-D9C4-F547-B996-38177302A3DC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 Placeholder 29">
            <a:extLst>
              <a:ext uri="{FF2B5EF4-FFF2-40B4-BE49-F238E27FC236}">
                <a16:creationId xmlns:a16="http://schemas.microsoft.com/office/drawing/2014/main" id="{9B18A1DC-4A61-514B-9F70-1DCC893EBB1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67054" y="513129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8" name="Text Placeholder 29">
            <a:extLst>
              <a:ext uri="{FF2B5EF4-FFF2-40B4-BE49-F238E27FC236}">
                <a16:creationId xmlns:a16="http://schemas.microsoft.com/office/drawing/2014/main" id="{DD138509-2AA1-D540-90D6-28847495661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67054" y="4522803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655503-4608-4F79-A5D4-B2F67958F263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June 23, 2021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AFA395-FE4C-4A99-A74E-57757D8473E1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US" dirty="0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A6A117-A0E8-43E1-9120-CE3B8B97667F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306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C82066DD-D313-D148-89C7-338EB873A73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A5BBD7C7-99D1-E841-A081-6912D1F2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27A14EE-CB79-754A-8B19-EB9874B31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35B38B80-C3D3-4C47-B468-C41A8FF36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F0C4E8C2-3240-594A-9D5E-1BCD1AF44C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22543"/>
            <a:ext cx="6096000" cy="6903086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D23F761-57FC-3649-AE84-0C3EF95EF561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E66F2BC9-2F8A-1543-9AFD-9BAB0E75B3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2289363"/>
            <a:ext cx="4572001" cy="27952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64E0B3-57C5-4DAF-8531-F39610E77C0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June 23, 2021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E0EC46-C626-4D58-AB64-0B3B850D148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5D00C-8F5C-4528-87FA-F9431D96755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3769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6" pos="3480" userDrawn="1">
          <p15:clr>
            <a:srgbClr val="FBAE40"/>
          </p15:clr>
        </p15:guide>
        <p15:guide id="7" orient="horz" pos="1440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50E2385F-F6FA-D345-AF77-A9EE8E49310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8" cy="6858000"/>
          </a:xfrm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943" y="3045437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1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BE3A3D6-A0AD-C84D-8B2A-743F5F95432E}"/>
              </a:ext>
            </a:extLst>
          </p:cNvPr>
          <p:cNvCxnSpPr>
            <a:cxnSpLocks/>
          </p:cNvCxnSpPr>
          <p:nvPr userDrawn="1"/>
        </p:nvCxnSpPr>
        <p:spPr>
          <a:xfrm>
            <a:off x="7154721" y="4003877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4CB38BE-0FF2-694C-AA3C-D73DBF7C332C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9509760" y="-3"/>
            <a:ext cx="2682238" cy="2682238"/>
            <a:chOff x="0" y="12289"/>
            <a:chExt cx="3550" cy="3551"/>
          </a:xfrm>
          <a:solidFill>
            <a:schemeClr val="tx1"/>
          </a:solidFill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F0257420-2EA0-6348-8B9E-1414F5297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7FE65C23-C0EF-BB41-884A-01C2A7356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F73F5EB6-53C7-D44C-9003-FB5A81F98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57889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75992517-0394-6B43-B15D-2A86A34512F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52500" y="1939108"/>
            <a:ext cx="10352810" cy="41107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icon to add chart</a:t>
            </a:r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1012B1-809A-45CE-9FED-46D08DC8C42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June 23, 2021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B6FA27-6601-4107-A3C9-808CB443024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19432A-F8B5-4A96-AEE6-2E159658D5D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5862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1392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952500" y="2209800"/>
            <a:ext cx="10287000" cy="2593109"/>
          </a:xfrm>
        </p:spPr>
        <p:txBody>
          <a:bodyPr/>
          <a:lstStyle/>
          <a:p>
            <a:r>
              <a:rPr lang="en-US" dirty="0" smtClean="0"/>
              <a:t>Click icon to add table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2411D2-78FE-46C1-9EA9-C6A882903B5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June 23, 2021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4DAF8F-82DB-4DBE-9041-71217A4516C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2F761B-6706-439D-9C75-43E751AB195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13107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2476500"/>
            <a:ext cx="7132320" cy="3289971"/>
          </a:xfrm>
          <a:prstGeom prst="rect">
            <a:avLst/>
          </a:prstGeom>
          <a:ln>
            <a:noFill/>
          </a:ln>
        </p:spPr>
        <p:txBody>
          <a:bodyPr lIns="0" tIns="0" rIns="0" bIns="0" anchor="t" anchorCtr="0">
            <a:normAutofit/>
          </a:bodyPr>
          <a:lstStyle>
            <a:lvl1pPr>
              <a:lnSpc>
                <a:spcPct val="100000"/>
              </a:lnSpc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02327D-DBD4-7A4E-ABF2-A946A559A8AD}"/>
              </a:ext>
            </a:extLst>
          </p:cNvPr>
          <p:cNvSpPr txBox="1"/>
          <p:nvPr userDrawn="1"/>
        </p:nvSpPr>
        <p:spPr>
          <a:xfrm>
            <a:off x="699948" y="548291"/>
            <a:ext cx="15893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</a:rPr>
              <a:t>“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ACB4ADD-D9F4-984E-B29D-A2CF6D19E810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9" name="AutoShape 24">
              <a:extLst>
                <a:ext uri="{FF2B5EF4-FFF2-40B4-BE49-F238E27FC236}">
                  <a16:creationId xmlns:a16="http://schemas.microsoft.com/office/drawing/2014/main" id="{5017C477-A988-7041-8A67-3D8294D6A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206D7F37-5DD1-A24E-9CCA-84B2A1685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E321C8-096C-1B41-B14F-4CA7AE04B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32B3FDD4-EB13-F44F-99D0-BFAB06F00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20BCBD2-A735-0C43-8C55-B384372AC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69A90A7-BF26-684E-8C8B-638053DA1234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861D8E86-886A-8744-BC4C-FE82B0243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2D967470-E96E-8843-AAD2-E0C8B8077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C8A27D09-765D-3949-BCCA-238C3514D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7829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560">
          <p15:clr>
            <a:srgbClr val="FBAE40"/>
          </p15:clr>
        </p15:guide>
        <p15:guide id="8" orient="horz" pos="1752" userDrawn="1">
          <p15:clr>
            <a:srgbClr val="FBAE40"/>
          </p15:clr>
        </p15:guide>
        <p15:guide id="9" orient="horz" pos="124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A7D9F21A-75CF-6045-8FA1-C4F4E21B699C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AEA7E377-BB07-FA43-B532-10A92EE03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F18DE645-B3D5-2F4E-AAD6-002FEF13A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B90F6499-BA50-2340-A026-32C79B6BF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8" name="Picture Placeholder 25">
            <a:extLst>
              <a:ext uri="{FF2B5EF4-FFF2-40B4-BE49-F238E27FC236}">
                <a16:creationId xmlns:a16="http://schemas.microsoft.com/office/drawing/2014/main" id="{2274C164-503B-E746-A155-849A9BC2406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268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61" name="Title 1">
            <a:extLst>
              <a:ext uri="{FF2B5EF4-FFF2-40B4-BE49-F238E27FC236}">
                <a16:creationId xmlns:a16="http://schemas.microsoft.com/office/drawing/2014/main" id="{E2F20AFE-B282-5146-B0D6-F2FC1B6D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75322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777D2F0-DE3F-8343-B97A-E7FA440532FD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Picture Placeholder 25">
            <a:extLst>
              <a:ext uri="{FF2B5EF4-FFF2-40B4-BE49-F238E27FC236}">
                <a16:creationId xmlns:a16="http://schemas.microsoft.com/office/drawing/2014/main" id="{AF1B5ED8-33F6-FB44-AA92-F0D227BB310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58280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2" name="Text Placeholder 29">
            <a:extLst>
              <a:ext uri="{FF2B5EF4-FFF2-40B4-BE49-F238E27FC236}">
                <a16:creationId xmlns:a16="http://schemas.microsoft.com/office/drawing/2014/main" id="{0D824BDD-2D23-C943-8FE9-60B7B23B5E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539316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3" name="Text Placeholder 29">
            <a:extLst>
              <a:ext uri="{FF2B5EF4-FFF2-40B4-BE49-F238E27FC236}">
                <a16:creationId xmlns:a16="http://schemas.microsoft.com/office/drawing/2014/main" id="{2F3D441E-DFB1-084B-8192-C6CBECCA40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500" y="4986745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4" name="Text Placeholder 29">
            <a:extLst>
              <a:ext uri="{FF2B5EF4-FFF2-40B4-BE49-F238E27FC236}">
                <a16:creationId xmlns:a16="http://schemas.microsoft.com/office/drawing/2014/main" id="{25797825-E7AE-2C41-A965-E6F0D70D97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3042" y="539316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5" name="Text Placeholder 29">
            <a:extLst>
              <a:ext uri="{FF2B5EF4-FFF2-40B4-BE49-F238E27FC236}">
                <a16:creationId xmlns:a16="http://schemas.microsoft.com/office/drawing/2014/main" id="{63C1927C-E23B-204E-9F3A-2A67D2BF70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4986745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6" name="Text Placeholder 29">
            <a:extLst>
              <a:ext uri="{FF2B5EF4-FFF2-40B4-BE49-F238E27FC236}">
                <a16:creationId xmlns:a16="http://schemas.microsoft.com/office/drawing/2014/main" id="{EC81F0F5-C204-7248-A336-A655814A8A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670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7" name="Text Placeholder 29">
            <a:extLst>
              <a:ext uri="{FF2B5EF4-FFF2-40B4-BE49-F238E27FC236}">
                <a16:creationId xmlns:a16="http://schemas.microsoft.com/office/drawing/2014/main" id="{C9FEF82E-4E9C-8343-9D36-C4A00D7137C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3670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8" name="Text Placeholder 29">
            <a:extLst>
              <a:ext uri="{FF2B5EF4-FFF2-40B4-BE49-F238E27FC236}">
                <a16:creationId xmlns:a16="http://schemas.microsoft.com/office/drawing/2014/main" id="{F8AF6664-A005-7A42-9AEF-C5AA5603E49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1102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9" name="Text Placeholder 29">
            <a:extLst>
              <a:ext uri="{FF2B5EF4-FFF2-40B4-BE49-F238E27FC236}">
                <a16:creationId xmlns:a16="http://schemas.microsoft.com/office/drawing/2014/main" id="{5F6C1E52-E2B6-5F45-A863-5BB35ABAFCD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102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FD0B2D5-B3C2-D847-A220-86CB6A37E418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28" name="AutoShape 24">
              <a:extLst>
                <a:ext uri="{FF2B5EF4-FFF2-40B4-BE49-F238E27FC236}">
                  <a16:creationId xmlns:a16="http://schemas.microsoft.com/office/drawing/2014/main" id="{A7FD25A4-760F-814C-915F-DD6E89CA3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0CC8369-E81F-D447-87D8-1AF0C58EA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C41CA81E-EF54-D048-8775-CD4AB37A7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D95A4B85-923E-B641-B239-2A1999AB2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01386DC-76EB-F34E-AD0E-22957D3B3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66" name="Picture Placeholder 25">
            <a:extLst>
              <a:ext uri="{FF2B5EF4-FFF2-40B4-BE49-F238E27FC236}">
                <a16:creationId xmlns:a16="http://schemas.microsoft.com/office/drawing/2014/main" id="{2D21D633-C51E-E94E-BAE3-96F52F76E49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62292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69" name="Picture Placeholder 25">
            <a:extLst>
              <a:ext uri="{FF2B5EF4-FFF2-40B4-BE49-F238E27FC236}">
                <a16:creationId xmlns:a16="http://schemas.microsoft.com/office/drawing/2014/main" id="{639EFA5A-9C69-DF4D-81B7-FA1F8CCCF934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112023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D89364-B1CB-4E72-A6BB-95A34B50661C}"/>
              </a:ext>
            </a:extLst>
          </p:cNvPr>
          <p:cNvSpPr>
            <a:spLocks noGrp="1"/>
          </p:cNvSpPr>
          <p:nvPr>
            <p:ph type="dt" sz="half" idx="32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June 23, 2021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09328F-B310-4BF3-883E-BA9A39676AF2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US" dirty="0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192EF2-9336-43EF-A365-1F54000F7DE9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6362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304" userDrawn="1">
          <p15:clr>
            <a:srgbClr val="FBAE40"/>
          </p15:clr>
        </p15:guide>
        <p15:guide id="4" pos="4008" userDrawn="1">
          <p15:clr>
            <a:srgbClr val="FBAE40"/>
          </p15:clr>
        </p15:guide>
        <p15:guide id="5" pos="1944" userDrawn="1">
          <p15:clr>
            <a:srgbClr val="FBAE40"/>
          </p15:clr>
        </p15:guide>
        <p15:guide id="6" pos="3648" userDrawn="1">
          <p15:clr>
            <a:srgbClr val="FBAE40"/>
          </p15:clr>
        </p15:guide>
        <p15:guide id="7" orient="horz" pos="1392" userDrawn="1">
          <p15:clr>
            <a:srgbClr val="FBAE40"/>
          </p15:clr>
        </p15:guide>
        <p15:guide id="8" orient="horz" pos="552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pos="5352" userDrawn="1">
          <p15:clr>
            <a:srgbClr val="FBAE40"/>
          </p15:clr>
        </p15:guide>
        <p15:guide id="11" pos="5736" userDrawn="1">
          <p15:clr>
            <a:srgbClr val="FBAE40"/>
          </p15:clr>
        </p15:guide>
        <p15:guide id="12" orient="horz" pos="2904" userDrawn="1">
          <p15:clr>
            <a:srgbClr val="FBAE40"/>
          </p15:clr>
        </p15:guide>
        <p15:guide id="13" orient="horz" pos="160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0046AF-E5BF-854D-9986-7C3019770FE7}"/>
              </a:ext>
            </a:extLst>
          </p:cNvPr>
          <p:cNvCxnSpPr>
            <a:cxnSpLocks/>
          </p:cNvCxnSpPr>
          <p:nvPr userDrawn="1"/>
        </p:nvCxnSpPr>
        <p:spPr>
          <a:xfrm flipH="1">
            <a:off x="1045959" y="2213783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6CA14A6-0144-BC49-A8D4-C979D13258C0}"/>
              </a:ext>
            </a:extLst>
          </p:cNvPr>
          <p:cNvCxnSpPr>
            <a:cxnSpLocks/>
          </p:cNvCxnSpPr>
          <p:nvPr userDrawn="1"/>
        </p:nvCxnSpPr>
        <p:spPr>
          <a:xfrm flipH="1">
            <a:off x="6180493" y="2213783"/>
            <a:ext cx="11102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A582FC2-A135-5743-B9C0-6AC7225B42E1}"/>
              </a:ext>
            </a:extLst>
          </p:cNvPr>
          <p:cNvCxnSpPr>
            <a:cxnSpLocks/>
          </p:cNvCxnSpPr>
          <p:nvPr userDrawn="1"/>
        </p:nvCxnSpPr>
        <p:spPr>
          <a:xfrm flipH="1">
            <a:off x="8745623" y="3904712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7C43222-5868-0247-838F-58F4F6C8EE75}"/>
              </a:ext>
            </a:extLst>
          </p:cNvPr>
          <p:cNvCxnSpPr>
            <a:cxnSpLocks/>
          </p:cNvCxnSpPr>
          <p:nvPr userDrawn="1"/>
        </p:nvCxnSpPr>
        <p:spPr>
          <a:xfrm flipH="1">
            <a:off x="3611089" y="3895941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>
            <a:extLst>
              <a:ext uri="{FF2B5EF4-FFF2-40B4-BE49-F238E27FC236}">
                <a16:creationId xmlns:a16="http://schemas.microsoft.com/office/drawing/2014/main" id="{46EEE005-F78A-9D4F-B159-964376C38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6" name="Text Placeholder 29">
            <a:extLst>
              <a:ext uri="{FF2B5EF4-FFF2-40B4-BE49-F238E27FC236}">
                <a16:creationId xmlns:a16="http://schemas.microsoft.com/office/drawing/2014/main" id="{FC61536F-8EA7-5A48-AF76-8B0E251BD8C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96955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7" name="Text Placeholder 29">
            <a:extLst>
              <a:ext uri="{FF2B5EF4-FFF2-40B4-BE49-F238E27FC236}">
                <a16:creationId xmlns:a16="http://schemas.microsoft.com/office/drawing/2014/main" id="{64FFD994-BD97-ED49-8607-286ECBB1CD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96955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2" name="Text Placeholder 29">
            <a:extLst>
              <a:ext uri="{FF2B5EF4-FFF2-40B4-BE49-F238E27FC236}">
                <a16:creationId xmlns:a16="http://schemas.microsoft.com/office/drawing/2014/main" id="{D1ADE805-BFBC-ED47-B9CB-6CB2FF02E8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97799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3" name="Text Placeholder 29">
            <a:extLst>
              <a:ext uri="{FF2B5EF4-FFF2-40B4-BE49-F238E27FC236}">
                <a16:creationId xmlns:a16="http://schemas.microsoft.com/office/drawing/2014/main" id="{334A3589-641F-F547-891B-149579153B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897799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6" name="Text Placeholder 29">
            <a:extLst>
              <a:ext uri="{FF2B5EF4-FFF2-40B4-BE49-F238E27FC236}">
                <a16:creationId xmlns:a16="http://schemas.microsoft.com/office/drawing/2014/main" id="{A63F8454-D12E-A641-ABD0-8977D3F5EC0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001711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7" name="Text Placeholder 29">
            <a:extLst>
              <a:ext uri="{FF2B5EF4-FFF2-40B4-BE49-F238E27FC236}">
                <a16:creationId xmlns:a16="http://schemas.microsoft.com/office/drawing/2014/main" id="{F35AA15D-DBAD-9840-8764-A5B6D486A23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001711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8" name="Text Placeholder 29">
            <a:extLst>
              <a:ext uri="{FF2B5EF4-FFF2-40B4-BE49-F238E27FC236}">
                <a16:creationId xmlns:a16="http://schemas.microsoft.com/office/drawing/2014/main" id="{8357CA0F-1A55-B145-8305-562F0DF2254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438143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9" name="Text Placeholder 29">
            <a:extLst>
              <a:ext uri="{FF2B5EF4-FFF2-40B4-BE49-F238E27FC236}">
                <a16:creationId xmlns:a16="http://schemas.microsoft.com/office/drawing/2014/main" id="{D6C49F6F-AF28-8942-8442-8F54A1DC388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438143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E2724A-BCA1-604F-9D18-BF05746408C2}"/>
              </a:ext>
            </a:extLst>
          </p:cNvPr>
          <p:cNvCxnSpPr/>
          <p:nvPr userDrawn="1"/>
        </p:nvCxnSpPr>
        <p:spPr>
          <a:xfrm>
            <a:off x="967689" y="3968780"/>
            <a:ext cx="10275477" cy="0"/>
          </a:xfrm>
          <a:prstGeom prst="line">
            <a:avLst/>
          </a:prstGeom>
          <a:ln w="165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4923D7D1-A9CC-C34C-86FF-43B5C8978712}"/>
              </a:ext>
            </a:extLst>
          </p:cNvPr>
          <p:cNvSpPr/>
          <p:nvPr userDrawn="1"/>
        </p:nvSpPr>
        <p:spPr>
          <a:xfrm>
            <a:off x="964323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119FF13-13AB-3448-B24E-58E18B3CE2B6}"/>
              </a:ext>
            </a:extLst>
          </p:cNvPr>
          <p:cNvSpPr/>
          <p:nvPr userDrawn="1"/>
        </p:nvSpPr>
        <p:spPr>
          <a:xfrm>
            <a:off x="3531590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2F8F982-870E-AE44-B0D3-B3313BC48DB7}"/>
              </a:ext>
            </a:extLst>
          </p:cNvPr>
          <p:cNvSpPr/>
          <p:nvPr userDrawn="1"/>
        </p:nvSpPr>
        <p:spPr>
          <a:xfrm>
            <a:off x="6098857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549A137-DB5E-9C40-8C0A-ED607212022C}"/>
              </a:ext>
            </a:extLst>
          </p:cNvPr>
          <p:cNvSpPr/>
          <p:nvPr userDrawn="1"/>
        </p:nvSpPr>
        <p:spPr>
          <a:xfrm>
            <a:off x="8666124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DC2552-C347-4C3D-8C92-4A6981227C0E}"/>
              </a:ext>
            </a:extLst>
          </p:cNvPr>
          <p:cNvSpPr>
            <a:spLocks noGrp="1"/>
          </p:cNvSpPr>
          <p:nvPr>
            <p:ph type="dt" sz="half" idx="36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June 23, 2021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B7C35C-F3E4-4522-8711-16E4F9052C2C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/>
        <p:txBody>
          <a:bodyPr/>
          <a:lstStyle/>
          <a:p>
            <a:r>
              <a:rPr lang="en-US" dirty="0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D6BAD-56F4-42F1-A2B3-FDB73364FD40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6155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3768" userDrawn="1">
          <p15:clr>
            <a:srgbClr val="FBAE40"/>
          </p15:clr>
        </p15:guide>
        <p15:guide id="9" orient="horz" pos="552" userDrawn="1">
          <p15:clr>
            <a:srgbClr val="FBAE40"/>
          </p15:clr>
        </p15:guide>
        <p15:guide id="10" orient="horz" pos="1512" userDrawn="1">
          <p15:clr>
            <a:srgbClr val="FBAE40"/>
          </p15:clr>
        </p15:guide>
        <p15:guide id="11" orient="horz" pos="28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55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FCA8E82-58CD-E045-8B98-B7A85B79B752}" type="datetime4">
              <a:rPr lang="en-US" smtClean="0"/>
              <a:pPr/>
              <a:t>June 23, 2021</a:t>
            </a:fld>
            <a:endParaRPr lang="en-US" dirty="0">
              <a:latin typeface="+mn-lt"/>
            </a:endParaRP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C9955F1C-C0B1-BA44-8905-6991FA0D1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Annual Review</a:t>
            </a:r>
            <a:endParaRPr lang="en-US" b="0" dirty="0"/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155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93" r:id="rId2"/>
    <p:sldLayoutId id="2147483671" r:id="rId3"/>
    <p:sldLayoutId id="2147483672" r:id="rId4"/>
    <p:sldLayoutId id="2147483673" r:id="rId5"/>
    <p:sldLayoutId id="2147483684" r:id="rId6"/>
    <p:sldLayoutId id="2147483675" r:id="rId7"/>
    <p:sldLayoutId id="2147483676" r:id="rId8"/>
    <p:sldLayoutId id="2147483677" r:id="rId9"/>
    <p:sldLayoutId id="2147483685" r:id="rId10"/>
    <p:sldLayoutId id="2147483688" r:id="rId11"/>
    <p:sldLayoutId id="2147483692" r:id="rId12"/>
    <p:sldLayoutId id="2147483682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ihep.org/publication/implementing-a-student-level-data-network-part-ii-insights-from-institutional-representatives/" TargetMode="External"/><Relationship Id="rId4" Type="http://schemas.openxmlformats.org/officeDocument/2006/relationships/hyperlink" Target="https://www.ihep.org/publication/implementing-a-federal-student-level-data-network-advice-from-experts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E168C-8042-5B4E-A5A4-A5BF693AE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</p:spPr>
        <p:txBody>
          <a:bodyPr/>
          <a:lstStyle/>
          <a:p>
            <a:r>
              <a:rPr lang="en-US" dirty="0" smtClean="0"/>
              <a:t>ADHE Update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8E61D8-31A3-2D45-8E25-CBE846E26E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1865761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Sonia Hazelwood, Assistant Director</a:t>
            </a:r>
          </a:p>
          <a:p>
            <a:r>
              <a:rPr lang="en-US" dirty="0" smtClean="0">
                <a:latin typeface="+mj-lt"/>
              </a:rPr>
              <a:t>Arkansas Division of Higher Education</a:t>
            </a:r>
          </a:p>
          <a:p>
            <a:endParaRPr lang="en-US" dirty="0"/>
          </a:p>
          <a:p>
            <a:r>
              <a:rPr lang="en-US" dirty="0" smtClean="0"/>
              <a:t>June 24,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95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441" y="366713"/>
            <a:ext cx="9830332" cy="4941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53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54756-A790-C845-A85F-35391529E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523" y="613525"/>
            <a:ext cx="5601083" cy="928687"/>
          </a:xfrm>
        </p:spPr>
        <p:txBody>
          <a:bodyPr>
            <a:normAutofit/>
          </a:bodyPr>
          <a:lstStyle/>
          <a:p>
            <a:r>
              <a:rPr lang="en-US" sz="2400" dirty="0"/>
              <a:t>And the AHEIS Survey says…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EC6698-132B-1143-A2A9-00A97D9572D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2209800"/>
            <a:ext cx="2133600" cy="205837"/>
          </a:xfrm>
        </p:spPr>
        <p:txBody>
          <a:bodyPr/>
          <a:lstStyle/>
          <a:p>
            <a:r>
              <a:rPr lang="en-US" dirty="0" smtClean="0"/>
              <a:t>AHEIS FT Passwords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AA5D8C-0134-F046-A548-3465F81774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0" y="2581809"/>
            <a:ext cx="2133600" cy="1275576"/>
          </a:xfrm>
        </p:spPr>
        <p:txBody>
          <a:bodyPr/>
          <a:lstStyle/>
          <a:p>
            <a:r>
              <a:rPr lang="en-US" dirty="0" smtClean="0"/>
              <a:t>*Wish I could save my password in the browser</a:t>
            </a:r>
          </a:p>
          <a:p>
            <a:r>
              <a:rPr lang="en-US" dirty="0" smtClean="0"/>
              <a:t>*Wish I could set my own FT password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0015C52-08ED-464E-B7E8-24892D9C131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63042" y="2209800"/>
            <a:ext cx="2128157" cy="372008"/>
          </a:xfrm>
        </p:spPr>
        <p:txBody>
          <a:bodyPr/>
          <a:lstStyle/>
          <a:p>
            <a:r>
              <a:rPr lang="en-US" dirty="0" smtClean="0"/>
              <a:t>FT Folder Sort Order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79C7D4-91CF-6443-91D5-65DC860B40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2581808"/>
            <a:ext cx="2128157" cy="605820"/>
          </a:xfrm>
        </p:spPr>
        <p:txBody>
          <a:bodyPr/>
          <a:lstStyle/>
          <a:p>
            <a:r>
              <a:rPr lang="en-US" dirty="0" smtClean="0"/>
              <a:t>*Sort files in folders with most recent first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32B0C1D-C221-7C47-B7D6-77E7BDB4174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4522803"/>
            <a:ext cx="2133600" cy="299228"/>
          </a:xfrm>
        </p:spPr>
        <p:txBody>
          <a:bodyPr/>
          <a:lstStyle/>
          <a:p>
            <a:r>
              <a:rPr lang="en-US" dirty="0" smtClean="0"/>
              <a:t>AHEIS Manual	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E1C152D-1AA6-9242-B5C9-B06EEE4F966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2500" y="4943475"/>
            <a:ext cx="2355056" cy="1222574"/>
          </a:xfrm>
        </p:spPr>
        <p:txBody>
          <a:bodyPr/>
          <a:lstStyle/>
          <a:p>
            <a:r>
              <a:rPr lang="en-US" dirty="0" smtClean="0"/>
              <a:t>*Tabs were flimsy and eventually tore off</a:t>
            </a:r>
          </a:p>
          <a:p>
            <a:r>
              <a:rPr lang="en-US" dirty="0" smtClean="0"/>
              <a:t>*Tabs would be nice</a:t>
            </a:r>
          </a:p>
          <a:p>
            <a:r>
              <a:rPr lang="en-US" dirty="0" smtClean="0"/>
              <a:t>*What is LiveBinder?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9BD3932-D1D0-1045-BD96-8B26F11B851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63042" y="4522803"/>
            <a:ext cx="2128157" cy="299228"/>
          </a:xfrm>
        </p:spPr>
        <p:txBody>
          <a:bodyPr/>
          <a:lstStyle/>
          <a:p>
            <a:r>
              <a:rPr lang="en-US" dirty="0" smtClean="0"/>
              <a:t>Error Report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FB4732-AB07-C54D-AF44-F8ADB6D2B8B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663042" y="4943475"/>
            <a:ext cx="2128157" cy="1500188"/>
          </a:xfrm>
        </p:spPr>
        <p:txBody>
          <a:bodyPr/>
          <a:lstStyle/>
          <a:p>
            <a:r>
              <a:rPr lang="en-US" dirty="0" smtClean="0"/>
              <a:t>*Every error report should include the primary key</a:t>
            </a:r>
          </a:p>
          <a:p>
            <a:r>
              <a:rPr lang="en-US" dirty="0" smtClean="0"/>
              <a:t>*How do I tell which part of the term file contains the error?</a:t>
            </a:r>
          </a:p>
          <a:p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115086E-2AC3-4F4D-8F85-104CFA64FEC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67054" y="4522803"/>
            <a:ext cx="2129245" cy="299228"/>
          </a:xfrm>
        </p:spPr>
        <p:txBody>
          <a:bodyPr/>
          <a:lstStyle/>
          <a:p>
            <a:r>
              <a:rPr lang="en-US" dirty="0" smtClean="0"/>
              <a:t>Data Summaries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F247A08-A350-EF44-9F10-FC72B546660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67054" y="4929130"/>
            <a:ext cx="2341177" cy="1300220"/>
          </a:xfrm>
        </p:spPr>
        <p:txBody>
          <a:bodyPr/>
          <a:lstStyle/>
          <a:p>
            <a:r>
              <a:rPr lang="en-US" dirty="0" smtClean="0"/>
              <a:t>*What are data summaries?</a:t>
            </a:r>
          </a:p>
          <a:p>
            <a:r>
              <a:rPr lang="en-US" dirty="0" smtClean="0"/>
              <a:t>*I didn’t know they were available.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6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 build="p"/>
      <p:bldP spid="6" grpId="0" build="p"/>
      <p:bldP spid="5" grpId="0" build="p"/>
      <p:bldP spid="8" grpId="0" build="p"/>
      <p:bldP spid="7" grpId="0" build="p"/>
      <p:bldP spid="10" grpId="0" build="p"/>
      <p:bldP spid="9" grpId="0" build="p"/>
      <p:bldP spid="12" grpId="0" build="p"/>
      <p:bldP spid="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3745" y="539167"/>
            <a:ext cx="7876876" cy="563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70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E168C-8042-5B4E-A5A4-A5BF693AE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8E61D8-31A3-2D45-8E25-CBE846E26E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1865761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Sonia Hazelwood, Assistant Director</a:t>
            </a:r>
          </a:p>
          <a:p>
            <a:r>
              <a:rPr lang="en-US" dirty="0" smtClean="0">
                <a:latin typeface="+mj-lt"/>
              </a:rPr>
              <a:t>Arkansas Division of Higher Education</a:t>
            </a:r>
          </a:p>
          <a:p>
            <a:endParaRPr lang="en-US" dirty="0"/>
          </a:p>
          <a:p>
            <a:r>
              <a:rPr lang="en-US" dirty="0" smtClean="0"/>
              <a:t>June 24,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56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339315B-8AAE-A946-ABBF-894F2E4B1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442" y="498146"/>
            <a:ext cx="10516777" cy="610863"/>
          </a:xfrm>
        </p:spPr>
        <p:txBody>
          <a:bodyPr>
            <a:noAutofit/>
          </a:bodyPr>
          <a:lstStyle/>
          <a:p>
            <a:pPr algn="ctr"/>
            <a:r>
              <a:rPr lang="en-US" sz="2000" dirty="0" smtClean="0"/>
              <a:t>Arkansas Division of Higher Education</a:t>
            </a:r>
            <a:br>
              <a:rPr lang="en-US" sz="2000" dirty="0" smtClean="0"/>
            </a:br>
            <a:r>
              <a:rPr lang="en-US" sz="2000" dirty="0" smtClean="0"/>
              <a:t>Oh, All the Changes!</a:t>
            </a:r>
            <a:endParaRPr lang="en-US" sz="2000" dirty="0"/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140" y="2177812"/>
            <a:ext cx="2575170" cy="1127769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484" y="3668286"/>
            <a:ext cx="1428524" cy="114281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582" y="3682574"/>
            <a:ext cx="1403558" cy="99625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974432" y="1602937"/>
            <a:ext cx="686378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Information Technology Function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Micah Gilbert, IT </a:t>
            </a: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Manager</a:t>
            </a:r>
          </a:p>
          <a:p>
            <a:pPr lvl="1"/>
            <a:endParaRPr lang="en-US" sz="1400" dirty="0" smtClean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David Jones, CIO and SAD Team Lead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1400" dirty="0">
              <a:solidFill>
                <a:prstClr val="black"/>
              </a:solidFill>
              <a:latin typeface="Calibri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Beth Stewart, Senior Policy Analyst (under Director’s Office now)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Policy and Legislative Research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Productivity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Data Requests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1400" dirty="0">
              <a:solidFill>
                <a:prstClr val="black"/>
              </a:solidFill>
              <a:latin typeface="Calibri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Rachel Lewis, AHEIS Program Manager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Primary AHEIS contact for ALL institutions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Duties include file submission support and technical troubleshooting</a:t>
            </a:r>
          </a:p>
          <a:p>
            <a:pPr lvl="0"/>
            <a:endParaRPr lang="en-US" sz="1400" dirty="0">
              <a:solidFill>
                <a:prstClr val="black"/>
              </a:solidFill>
              <a:latin typeface="Calibri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Tracye McKeown, AHEIS Program Specialist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n-US" sz="1400" dirty="0">
              <a:solidFill>
                <a:prstClr val="black"/>
              </a:solidFill>
              <a:latin typeface="Calibri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Ken Wall, </a:t>
            </a: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AHEIS Database Administrator</a:t>
            </a:r>
          </a:p>
          <a:p>
            <a:pPr lvl="0"/>
            <a:endParaRPr lang="en-US" sz="1400" dirty="0" smtClean="0">
              <a:solidFill>
                <a:prstClr val="black"/>
              </a:solidFill>
              <a:latin typeface="Calibri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Robert Crockett, Institutional Finance AHEIS Developer</a:t>
            </a:r>
          </a:p>
          <a:p>
            <a:pPr lvl="0"/>
            <a:endParaRPr lang="en-US" sz="1400" dirty="0" smtClean="0">
              <a:solidFill>
                <a:prstClr val="black"/>
              </a:solidFill>
              <a:latin typeface="Calibri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Rich Sanders, Senior IT Manager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5756" y="1602937"/>
            <a:ext cx="4071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5DA2"/>
                </a:solidFill>
              </a:rPr>
              <a:t>From Research &amp; Analytics to…</a:t>
            </a:r>
            <a:endParaRPr lang="en-US" b="1" dirty="0">
              <a:solidFill>
                <a:srgbClr val="005DA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1980" y="5440680"/>
            <a:ext cx="3444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E2DB2"/>
                </a:solidFill>
              </a:rPr>
              <a:t>Please send all email to AHEIS@adhe.edu</a:t>
            </a:r>
            <a:endParaRPr lang="en-US" sz="2400" b="1" dirty="0">
              <a:solidFill>
                <a:srgbClr val="0E2D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53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281112"/>
            <a:ext cx="8162925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6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371" y="671512"/>
            <a:ext cx="10677994" cy="343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38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54756-A790-C845-A85F-35391529E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3040" y="427084"/>
            <a:ext cx="4941477" cy="1129199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Notes from the</a:t>
            </a:r>
            <a:br>
              <a:rPr lang="en-US" sz="2400" dirty="0" smtClean="0"/>
            </a:br>
            <a:r>
              <a:rPr lang="en-US" sz="2400" dirty="0" smtClean="0"/>
              <a:t>2021 IPEDS</a:t>
            </a:r>
            <a:br>
              <a:rPr lang="en-US" sz="2400" dirty="0" smtClean="0"/>
            </a:br>
            <a:r>
              <a:rPr lang="en-US" sz="2400" dirty="0" smtClean="0"/>
              <a:t>Coordinators Workshop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452294" y="2570199"/>
            <a:ext cx="85910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689192"/>
                </a:solidFill>
              </a:rPr>
              <a:t>There are some minor changes for the 2021-22 data collection that will be communicated at the start of the data collection. These are changes intended for clarification purposes.</a:t>
            </a:r>
            <a:endParaRPr lang="en-US" sz="1600" dirty="0">
              <a:solidFill>
                <a:srgbClr val="689192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2294" y="2045050"/>
            <a:ext cx="75207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689192"/>
                </a:solidFill>
              </a:rPr>
              <a:t>Upload Custom Comparison Group for Data Feedback Reports by July 15, 2021</a:t>
            </a:r>
            <a:endParaRPr lang="en-US" sz="1600" dirty="0">
              <a:solidFill>
                <a:srgbClr val="68919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9821" y="3389195"/>
            <a:ext cx="100683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689192"/>
                </a:solidFill>
              </a:rPr>
              <a:t>Prior Year Revisions – Fall and Winter surveys will be open for revision during their regular data collection period; Spring surveys will be open for revision during the Fall and Spring data collections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689192"/>
                </a:solidFill>
              </a:rPr>
              <a:t>Revise cost of attendance data on Institutional Characteristics or any Student Financial Aid data through current year SFA, NOT in the Prior Year System</a:t>
            </a:r>
            <a:endParaRPr lang="en-US" sz="1600" dirty="0">
              <a:solidFill>
                <a:srgbClr val="689192"/>
              </a:solidFill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08" y="1809508"/>
            <a:ext cx="4171950" cy="314325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452294" y="4640163"/>
            <a:ext cx="1164463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689192"/>
                </a:solidFill>
              </a:rPr>
              <a:t>The U.S. Congress has shown renewed interest in reshaping the country’s postsecondary data collections with pending legislation in both the U.S. House and Senate that would create a Federal Student-Level Data Network (SLDN). For more information see the following publications: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689192"/>
                </a:solidFill>
                <a:hlinkClick r:id="rId4"/>
              </a:rPr>
              <a:t>https://www.ihep.org/publication/implementing-a-federal-student-level-data-network-advice-from-experts</a:t>
            </a:r>
            <a:r>
              <a:rPr lang="en-US" sz="1400" dirty="0" smtClean="0">
                <a:solidFill>
                  <a:srgbClr val="689192"/>
                </a:solidFill>
                <a:hlinkClick r:id="rId4"/>
              </a:rPr>
              <a:t>/</a:t>
            </a:r>
            <a:endParaRPr lang="en-US" sz="1400" dirty="0" smtClean="0">
              <a:solidFill>
                <a:srgbClr val="689192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689192"/>
                </a:solidFill>
                <a:hlinkClick r:id="rId5"/>
              </a:rPr>
              <a:t>https://www.ihep.org/publication/implementing-a-student-level-data-network-part-ii-insights-from-institutional-representatives</a:t>
            </a:r>
            <a:r>
              <a:rPr lang="en-US" sz="1400" dirty="0" smtClean="0">
                <a:solidFill>
                  <a:srgbClr val="689192"/>
                </a:solidFill>
                <a:hlinkClick r:id="rId5"/>
              </a:rPr>
              <a:t>/</a:t>
            </a:r>
            <a:endParaRPr lang="en-US" sz="1400" dirty="0" smtClean="0">
              <a:solidFill>
                <a:srgbClr val="689192"/>
              </a:solidFill>
            </a:endParaRPr>
          </a:p>
          <a:p>
            <a:pPr lvl="1"/>
            <a:endParaRPr lang="en-US" sz="1600" dirty="0">
              <a:solidFill>
                <a:srgbClr val="6891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80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409" y="1245394"/>
            <a:ext cx="8162925" cy="441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38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4" y="1169194"/>
            <a:ext cx="8940956" cy="428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58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9219" y="1226342"/>
            <a:ext cx="9959356" cy="426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48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579" y="1408224"/>
            <a:ext cx="9001125" cy="393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39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issPresentation C_Win32_MW_JS_SL_v2.potx" id="{230A82CA-9023-4220-9E5B-0E652CF31B20}" vid="{96196EC2-C392-482E-BF29-9BD12A6266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EC1AB0-9704-404D-B6D3-819D938AC55B}">
  <ds:schemaRefs>
    <ds:schemaRef ds:uri="http://purl.org/dc/elements/1.1/"/>
    <ds:schemaRef ds:uri="16c05727-aa75-4e4a-9b5f-8a80a1165891"/>
    <ds:schemaRef ds:uri="http://purl.org/dc/terms/"/>
    <ds:schemaRef ds:uri="http://www.w3.org/XML/1998/namespace"/>
    <ds:schemaRef ds:uri="http://schemas.microsoft.com/office/2006/documentManagement/types"/>
    <ds:schemaRef ds:uri="71af3243-3dd4-4a8d-8c0d-dd76da1f02a5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D20B6E4-879E-4E6C-BDE7-261540CD37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F21D10-BD83-491A-AAA6-945C2DB1EB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tf78853419_win32 (2)</Template>
  <TotalTime>0</TotalTime>
  <Words>410</Words>
  <Application>Microsoft Office PowerPoint</Application>
  <PresentationFormat>Widescreen</PresentationFormat>
  <Paragraphs>64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Franklin Gothic Book</vt:lpstr>
      <vt:lpstr>Franklin Gothic Demi</vt:lpstr>
      <vt:lpstr>Wingdings</vt:lpstr>
      <vt:lpstr>Theme1</vt:lpstr>
      <vt:lpstr>ADHE Update</vt:lpstr>
      <vt:lpstr>Arkansas Division of Higher Education Oh, All the Changes!</vt:lpstr>
      <vt:lpstr>PowerPoint Presentation</vt:lpstr>
      <vt:lpstr>PowerPoint Presentation</vt:lpstr>
      <vt:lpstr>Notes from the 2021 IPEDS Coordinators Workshop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And the AHEIS Survey says… </vt:lpstr>
      <vt:lpstr>PowerPoint Presentation</vt:lpstr>
      <vt:lpstr>Questions?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2021-06-22T20:54:53Z</dcterms:created>
  <dcterms:modified xsi:type="dcterms:W3CDTF">2021-06-24T01:59:11Z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